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1587" r:id="rId2"/>
    <p:sldId id="5183" r:id="rId3"/>
    <p:sldId id="5162" r:id="rId4"/>
    <p:sldId id="5163" r:id="rId5"/>
    <p:sldId id="5164" r:id="rId6"/>
    <p:sldId id="5165" r:id="rId7"/>
    <p:sldId id="5154" r:id="rId8"/>
    <p:sldId id="5166" r:id="rId9"/>
    <p:sldId id="259" r:id="rId10"/>
    <p:sldId id="5167" r:id="rId11"/>
    <p:sldId id="5169" r:id="rId12"/>
    <p:sldId id="5172" r:id="rId13"/>
    <p:sldId id="5170" r:id="rId14"/>
    <p:sldId id="5171" r:id="rId15"/>
    <p:sldId id="262" r:id="rId16"/>
    <p:sldId id="5158" r:id="rId17"/>
    <p:sldId id="5157" r:id="rId18"/>
    <p:sldId id="5156" r:id="rId19"/>
    <p:sldId id="5159" r:id="rId20"/>
    <p:sldId id="5136" r:id="rId21"/>
    <p:sldId id="5174" r:id="rId22"/>
    <p:sldId id="5168" r:id="rId23"/>
    <p:sldId id="5175" r:id="rId24"/>
    <p:sldId id="5176" r:id="rId25"/>
    <p:sldId id="5177" r:id="rId26"/>
    <p:sldId id="5178" r:id="rId27"/>
    <p:sldId id="5179" r:id="rId28"/>
    <p:sldId id="5184" r:id="rId29"/>
    <p:sldId id="5186" r:id="rId30"/>
    <p:sldId id="5161" r:id="rId31"/>
    <p:sldId id="5180" r:id="rId32"/>
    <p:sldId id="5182" r:id="rId33"/>
    <p:sldId id="5185" r:id="rId34"/>
    <p:sldId id="5181" r:id="rId35"/>
    <p:sldId id="5187" r:id="rId36"/>
  </p:sldIdLst>
  <p:sldSz cx="13004800" cy="9753600"/>
  <p:notesSz cx="6858000" cy="9144000"/>
  <p:defaultTextStyle>
    <a:defPPr>
      <a:defRPr lang="zh-CN"/>
    </a:defPPr>
    <a:lvl1pPr marL="0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0230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0460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0690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0919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51149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孔 令百" initials="孔" lastIdx="2" clrIdx="0">
    <p:extLst>
      <p:ext uri="{19B8F6BF-5375-455C-9EA6-DF929625EA0E}">
        <p15:presenceInfo xmlns:p15="http://schemas.microsoft.com/office/powerpoint/2012/main" userId="b698605f3a448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3" autoAdjust="0"/>
    <p:restoredTop sz="93842" autoAdjust="0"/>
  </p:normalViewPr>
  <p:slideViewPr>
    <p:cSldViewPr snapToGrid="0">
      <p:cViewPr varScale="1">
        <p:scale>
          <a:sx n="77" d="100"/>
          <a:sy n="77" d="100"/>
        </p:scale>
        <p:origin x="11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C4076-FEB5-441C-9D19-C28296E5F21B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2E6E1-F492-4354-9348-52045CAB75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669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C311E-5859-4E0C-A0F3-4690A095D6BE}" type="slidenum">
              <a:rPr lang="fi-FI" altLang="zh-CN" smtClean="0"/>
              <a:pPr>
                <a:defRPr/>
              </a:pPr>
              <a:t>1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376868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3D25-D777-4FE4-B115-16F55A657C90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8BAA-A03D-4E09-A4B9-596B5667A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6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44519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0" y="-38946"/>
            <a:ext cx="13004800" cy="1209041"/>
          </a:xfrm>
          <a:prstGeom prst="rect">
            <a:avLst/>
          </a:prstGeom>
          <a:solidFill>
            <a:srgbClr val="0070C0"/>
          </a:solidFill>
        </p:spPr>
        <p:txBody>
          <a:bodyPr rtlCol="0">
            <a:noAutofit/>
          </a:bodyPr>
          <a:lstStyle>
            <a:lvl1pPr algn="l">
              <a:defRPr sz="4551" b="1" baseline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17" y="1497227"/>
            <a:ext cx="12186954" cy="7215540"/>
          </a:xfrm>
        </p:spPr>
        <p:txBody>
          <a:bodyPr/>
          <a:lstStyle>
            <a:lvl1pPr>
              <a:defRPr sz="3413">
                <a:latin typeface="微软雅黑" pitchFamily="34" charset="-122"/>
                <a:ea typeface="微软雅黑" pitchFamily="34" charset="-122"/>
              </a:defRPr>
            </a:lvl1pPr>
            <a:lvl2pPr>
              <a:defRPr sz="2844">
                <a:latin typeface="微软雅黑" pitchFamily="34" charset="-122"/>
                <a:ea typeface="微软雅黑" pitchFamily="34" charset="-122"/>
              </a:defRPr>
            </a:lvl2pPr>
            <a:lvl3pPr>
              <a:defRPr sz="2560">
                <a:latin typeface="微软雅黑" pitchFamily="34" charset="-122"/>
                <a:ea typeface="微软雅黑" pitchFamily="34" charset="-122"/>
              </a:defRPr>
            </a:lvl3pPr>
            <a:lvl4pPr>
              <a:defRPr sz="2276">
                <a:latin typeface="微软雅黑" pitchFamily="34" charset="-122"/>
                <a:ea typeface="微软雅黑" pitchFamily="34" charset="-122"/>
              </a:defRPr>
            </a:lvl4pPr>
            <a:lvl5pPr>
              <a:defRPr sz="2276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03713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7A028-7C70-921F-D743-77F7366A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F0BBD-2ADC-D69C-7057-C9F1EFF2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1C290-8833-9E7A-BDE3-AF5997B0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7BD-8CCF-4F8D-AE55-82CEDEB3FFCC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521EE6-0AB5-6E5B-8CB4-446F38E5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105C76-CD22-0265-55AC-01C5E404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82E6-B66F-43D8-9F91-C676A7600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48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3D25-D777-4FE4-B115-16F55A657C90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58BAA-A03D-4E09-A4B9-596B5667A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82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130046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A2E4C340-2B5F-4D73-8A87-EA3DCDAB9A77}"/>
              </a:ext>
            </a:extLst>
          </p:cNvPr>
          <p:cNvSpPr txBox="1"/>
          <p:nvPr/>
        </p:nvSpPr>
        <p:spPr>
          <a:xfrm>
            <a:off x="1586655" y="3552160"/>
            <a:ext cx="9933905" cy="705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53"/>
              </a:spcBef>
              <a:defRPr/>
            </a:pPr>
            <a:r>
              <a:rPr lang="zh-CN" altLang="en-US" sz="3982" b="1" spc="427" dirty="0">
                <a:latin typeface="微软雅黑" panose="020B0503020204020204" pitchFamily="34" charset="-122"/>
                <a:ea typeface="微软雅黑" panose="020B0503020204020204" pitchFamily="34" charset="-122"/>
                <a:cs typeface="Heiti SC Medium" panose="02000000000000000000" charset="-122"/>
              </a:rPr>
              <a:t>作业习题评讲课</a:t>
            </a:r>
            <a:endParaRPr lang="en-US" altLang="zh-CN" sz="3982" b="1" spc="427" dirty="0">
              <a:latin typeface="微软雅黑" panose="020B0503020204020204" pitchFamily="34" charset="-122"/>
              <a:ea typeface="微软雅黑" panose="020B0503020204020204" pitchFamily="34" charset="-122"/>
              <a:cs typeface="Heiti SC Medium" panose="02000000000000000000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CE47B25-5444-4F07-9ACE-EBC7F48130F5}"/>
              </a:ext>
            </a:extLst>
          </p:cNvPr>
          <p:cNvCxnSpPr/>
          <p:nvPr/>
        </p:nvCxnSpPr>
        <p:spPr>
          <a:xfrm>
            <a:off x="1638582" y="5046625"/>
            <a:ext cx="9933904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0C733D5-3D59-42A2-B7A7-D0068ECF1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81987" cy="95825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D5583D8-3239-4E35-B073-AC4DCCF20DF6}"/>
              </a:ext>
            </a:extLst>
          </p:cNvPr>
          <p:cNvGrpSpPr/>
          <p:nvPr/>
        </p:nvGrpSpPr>
        <p:grpSpPr>
          <a:xfrm>
            <a:off x="9522815" y="79009"/>
            <a:ext cx="3304135" cy="800240"/>
            <a:chOff x="5853449" y="-22066"/>
            <a:chExt cx="2967025" cy="75022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C83128-0001-48E3-88CE-A051BBAA5008}"/>
                </a:ext>
              </a:extLst>
            </p:cNvPr>
            <p:cNvSpPr txBox="1"/>
            <p:nvPr/>
          </p:nvSpPr>
          <p:spPr>
            <a:xfrm>
              <a:off x="5853449" y="25982"/>
              <a:ext cx="2967025" cy="702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60" b="1" dirty="0">
                  <a:solidFill>
                    <a:srgbClr val="0070C0"/>
                  </a:solidFill>
                </a:rPr>
                <a:t>             </a:t>
              </a:r>
              <a:r>
                <a:rPr lang="zh-CN" altLang="en-US" sz="2560" b="1" dirty="0">
                  <a:solidFill>
                    <a:srgbClr val="0070C0"/>
                  </a:solidFill>
                </a:rPr>
                <a:t>     </a:t>
              </a:r>
              <a:r>
                <a:rPr lang="en-US" altLang="zh-CN" sz="2560" b="1" dirty="0">
                  <a:solidFill>
                    <a:srgbClr val="0070C0"/>
                  </a:solidFill>
                </a:rPr>
                <a:t>ADMIS Lab</a:t>
              </a:r>
              <a:endParaRPr lang="en-US" altLang="zh-CN" sz="1707" b="1" dirty="0">
                <a:solidFill>
                  <a:srgbClr val="0070C0"/>
                </a:solidFill>
              </a:endParaRPr>
            </a:p>
            <a:p>
              <a:r>
                <a:rPr lang="zh-CN" altLang="en-US" sz="1707" b="1" dirty="0">
                  <a:solidFill>
                    <a:srgbClr val="0070C0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先进数据与机器智能系统实验室</a:t>
              </a:r>
            </a:p>
          </p:txBody>
        </p:sp>
        <p:pic>
          <p:nvPicPr>
            <p:cNvPr id="13" name="图形 12" descr="原子">
              <a:extLst>
                <a:ext uri="{FF2B5EF4-FFF2-40B4-BE49-F238E27FC236}">
                  <a16:creationId xmlns:a16="http://schemas.microsoft.com/office/drawing/2014/main" id="{BF6D1F0E-B54A-4DF1-A688-9B8D53DFA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51999" y="-22066"/>
              <a:ext cx="1189248" cy="524648"/>
            </a:xfrm>
            <a:prstGeom prst="rect">
              <a:avLst/>
            </a:prstGeom>
          </p:spPr>
        </p:pic>
      </p:grpSp>
      <p:sp>
        <p:nvSpPr>
          <p:cNvPr id="14" name="文本框 11">
            <a:extLst>
              <a:ext uri="{FF2B5EF4-FFF2-40B4-BE49-F238E27FC236}">
                <a16:creationId xmlns:a16="http://schemas.microsoft.com/office/drawing/2014/main" id="{D33F08C2-551B-4A7D-95A2-CAFACA3E9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5438" y="6328388"/>
            <a:ext cx="812800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560" b="1" dirty="0">
                <a:latin typeface="微软雅黑" panose="020B0503020204020204" pitchFamily="34" charset="-122"/>
                <a:ea typeface="微软雅黑" panose="020B0503020204020204" pitchFamily="34" charset="-122"/>
                <a:cs typeface="Heiti SC Medium" charset="-122"/>
              </a:rPr>
              <a:t>2024</a:t>
            </a:r>
            <a:endParaRPr lang="zh-CN" altLang="en-US" sz="256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 charset="-122"/>
            </a:endParaRPr>
          </a:p>
        </p:txBody>
      </p:sp>
      <p:sp>
        <p:nvSpPr>
          <p:cNvPr id="22" name="副标题 3074">
            <a:extLst>
              <a:ext uri="{FF2B5EF4-FFF2-40B4-BE49-F238E27FC236}">
                <a16:creationId xmlns:a16="http://schemas.microsoft.com/office/drawing/2014/main" id="{5658695E-E912-4C9B-B0CF-2FD0F4B59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5438" y="5439604"/>
            <a:ext cx="8127999" cy="75852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514350" indent="-17145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857250" indent="-17145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00150" indent="-17145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543050" indent="-17145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000250" indent="-171450" eaLnBrk="0" fontAlgn="base" hangingPunct="0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57450" indent="-171450" eaLnBrk="0" fontAlgn="base" hangingPunct="0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914650" indent="-171450" eaLnBrk="0" fontAlgn="base" hangingPunct="0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71850" indent="-171450" eaLnBrk="0" fontAlgn="base" hangingPunct="0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44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数据库系统原理课程</a:t>
            </a:r>
            <a:endParaRPr lang="en-US" altLang="zh-CN" sz="2844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9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727FCE6-D629-8E56-87DE-1382049A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209041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第二次作业 </a:t>
            </a:r>
            <a:r>
              <a:rPr lang="en-US" altLang="zh-CN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3.9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018E47-E611-8721-D6FB-1F9F46030EA0}"/>
              </a:ext>
            </a:extLst>
          </p:cNvPr>
          <p:cNvSpPr txBox="1"/>
          <p:nvPr/>
        </p:nvSpPr>
        <p:spPr>
          <a:xfrm>
            <a:off x="2363375" y="3865329"/>
            <a:ext cx="102096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C.company_name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company as C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not exists (select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from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"Small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Corporation"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except  (select  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D.city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as D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where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D.company_name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B6126C-E425-70F1-5B99-85D7D6B0C375}"/>
              </a:ext>
            </a:extLst>
          </p:cNvPr>
          <p:cNvSpPr/>
          <p:nvPr/>
        </p:nvSpPr>
        <p:spPr>
          <a:xfrm>
            <a:off x="1965509" y="3865329"/>
            <a:ext cx="3626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6368A3-CA5C-27C0-C77A-B94CD5CB97EB}"/>
              </a:ext>
            </a:extLst>
          </p:cNvPr>
          <p:cNvSpPr/>
          <p:nvPr/>
        </p:nvSpPr>
        <p:spPr>
          <a:xfrm>
            <a:off x="1939528" y="6213756"/>
            <a:ext cx="36420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8EE92E-D944-DD8F-9D91-F4FEBC5790E4}"/>
              </a:ext>
            </a:extLst>
          </p:cNvPr>
          <p:cNvSpPr txBox="1"/>
          <p:nvPr/>
        </p:nvSpPr>
        <p:spPr>
          <a:xfrm>
            <a:off x="2303730" y="6225918"/>
            <a:ext cx="102692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works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count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ID) &gt;= all(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select count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ID)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885A33-576A-69F4-495A-2EF596E78631}"/>
              </a:ext>
            </a:extLst>
          </p:cNvPr>
          <p:cNvSpPr/>
          <p:nvPr/>
        </p:nvSpPr>
        <p:spPr>
          <a:xfrm>
            <a:off x="1967112" y="8130010"/>
            <a:ext cx="3770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5EF150-0E2A-8446-81F9-D3FEAEFE136C}"/>
              </a:ext>
            </a:extLst>
          </p:cNvPr>
          <p:cNvSpPr txBox="1"/>
          <p:nvPr/>
        </p:nvSpPr>
        <p:spPr>
          <a:xfrm>
            <a:off x="2363375" y="8162668"/>
            <a:ext cx="82339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works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avg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(salary) &gt; 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avg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(salary)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 First Bank Corporation")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B898A9-2E8A-FE49-6AE3-D3D3E7C8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159" y="1421718"/>
            <a:ext cx="7772400" cy="23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1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727FCE6-D629-8E56-87DE-1382049A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209041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第二次作业 </a:t>
            </a:r>
            <a:r>
              <a:rPr lang="en-US" altLang="zh-CN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3.15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05CB1C-388B-46FE-3468-DEF1E38E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23" y="1487184"/>
            <a:ext cx="9242984" cy="2722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295EDC-EF88-DABF-F68E-D3BA0414F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81" y="4357531"/>
            <a:ext cx="8598647" cy="31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8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940EF2E-0A67-1E09-A9F6-F85DA383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4" y="4403923"/>
            <a:ext cx="6930428" cy="446869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727FCE6-D629-8E56-87DE-1382049A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209041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第二次作业 </a:t>
            </a:r>
            <a:r>
              <a:rPr lang="en-US" altLang="zh-CN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3.15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055273-FEDC-BF3E-525C-8ABC9B2CE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770" y="4403923"/>
            <a:ext cx="2549908" cy="10536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6D31C1-5701-1E79-8C3D-5D5E7363F092}"/>
              </a:ext>
            </a:extLst>
          </p:cNvPr>
          <p:cNvSpPr/>
          <p:nvPr/>
        </p:nvSpPr>
        <p:spPr>
          <a:xfrm>
            <a:off x="449706" y="4403923"/>
            <a:ext cx="41876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A21D94-F3E9-4764-2E14-10E68D78B664}"/>
              </a:ext>
            </a:extLst>
          </p:cNvPr>
          <p:cNvSpPr/>
          <p:nvPr/>
        </p:nvSpPr>
        <p:spPr>
          <a:xfrm>
            <a:off x="7727071" y="4488100"/>
            <a:ext cx="4373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09DBF4-8A07-F0C2-103D-D6209A57600C}"/>
              </a:ext>
            </a:extLst>
          </p:cNvPr>
          <p:cNvSpPr/>
          <p:nvPr/>
        </p:nvSpPr>
        <p:spPr>
          <a:xfrm>
            <a:off x="7757202" y="6027020"/>
            <a:ext cx="41876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12B01F0-FFB6-BED2-25C4-88713764D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770" y="6034381"/>
            <a:ext cx="4591821" cy="2767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FD2313-AC9B-8C0C-8734-D95362149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88" y="1515255"/>
            <a:ext cx="8738790" cy="24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0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727FCE6-D629-8E56-87DE-1382049A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209041"/>
          </a:xfrm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zh-CN" altLang="en-US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第二次作业 </a:t>
            </a:r>
            <a:r>
              <a:rPr lang="en-US" altLang="zh-CN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3.16</a:t>
            </a:r>
            <a:endParaRPr lang="zh-CN" altLang="en-US" sz="4800" b="1" spc="42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F507EC-65A9-B5B8-59B2-2480ADB94ECC}"/>
              </a:ext>
            </a:extLst>
          </p:cNvPr>
          <p:cNvSpPr/>
          <p:nvPr/>
        </p:nvSpPr>
        <p:spPr>
          <a:xfrm>
            <a:off x="464315" y="4638396"/>
            <a:ext cx="3626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2F3DE9E-EDC1-DDAD-4AC6-48E609DC118F}"/>
              </a:ext>
            </a:extLst>
          </p:cNvPr>
          <p:cNvSpPr/>
          <p:nvPr/>
        </p:nvSpPr>
        <p:spPr>
          <a:xfrm>
            <a:off x="6749087" y="4600572"/>
            <a:ext cx="3770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08EA8A-109A-2FDC-788D-A54A9E2534B5}"/>
              </a:ext>
            </a:extLst>
          </p:cNvPr>
          <p:cNvSpPr/>
          <p:nvPr/>
        </p:nvSpPr>
        <p:spPr>
          <a:xfrm>
            <a:off x="464315" y="5910126"/>
            <a:ext cx="3626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E10E20-EC29-3FD2-7106-3BBAD04D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686" y="1611638"/>
            <a:ext cx="3722703" cy="23432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33B1A2-B1AB-3732-2D73-14B92FD58CF0}"/>
              </a:ext>
            </a:extLst>
          </p:cNvPr>
          <p:cNvSpPr txBox="1"/>
          <p:nvPr/>
        </p:nvSpPr>
        <p:spPr>
          <a:xfrm>
            <a:off x="844548" y="4657328"/>
            <a:ext cx="60769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ID,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person_name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(employee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join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works)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join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387A34-AA82-CABD-049D-FCB7C72181CF}"/>
              </a:ext>
            </a:extLst>
          </p:cNvPr>
          <p:cNvSpPr txBox="1"/>
          <p:nvPr/>
        </p:nvSpPr>
        <p:spPr>
          <a:xfrm>
            <a:off x="7084226" y="4589940"/>
            <a:ext cx="5122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E.ID,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E.person_name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employee as E, employee as D, manages 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E.ID = manages.ID 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and D.ID =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manages.manager_id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and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E.street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D.street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and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E.city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D.city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35D572-1ECF-F7AD-2E25-F63474D08206}"/>
              </a:ext>
            </a:extLst>
          </p:cNvPr>
          <p:cNvSpPr txBox="1"/>
          <p:nvPr/>
        </p:nvSpPr>
        <p:spPr>
          <a:xfrm>
            <a:off x="844548" y="5910126"/>
            <a:ext cx="68929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ID,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person_name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works as A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salary  &gt;  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avg(salary)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 as W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where W.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715DAE-8745-66F8-CA42-8B8A8D3DC5E4}"/>
              </a:ext>
            </a:extLst>
          </p:cNvPr>
          <p:cNvSpPr txBox="1"/>
          <p:nvPr/>
        </p:nvSpPr>
        <p:spPr>
          <a:xfrm>
            <a:off x="844548" y="7716971"/>
            <a:ext cx="6892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works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sum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(salary) &lt;=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sum(salary)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E2D29C-5408-89BA-8654-0CE20234AB55}"/>
              </a:ext>
            </a:extLst>
          </p:cNvPr>
          <p:cNvSpPr/>
          <p:nvPr/>
        </p:nvSpPr>
        <p:spPr>
          <a:xfrm>
            <a:off x="465918" y="7716971"/>
            <a:ext cx="3770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218061-D260-400C-86B0-0321BD41A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1" y="1539875"/>
            <a:ext cx="7772400" cy="29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727FCE6-D629-8E56-87DE-1382049A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209041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第二次作业 </a:t>
            </a:r>
            <a:r>
              <a:rPr lang="en-US" altLang="zh-CN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3.17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B3D5325-B3BE-F215-42E0-6AE19038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1482674"/>
            <a:ext cx="3911600" cy="23972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EA3AB45-2BC3-4168-12C5-6F1E6F31E86F}"/>
              </a:ext>
            </a:extLst>
          </p:cNvPr>
          <p:cNvSpPr txBox="1"/>
          <p:nvPr/>
        </p:nvSpPr>
        <p:spPr>
          <a:xfrm>
            <a:off x="3547835" y="4407674"/>
            <a:ext cx="8324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salary = salary * 1.1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"First Bank Corporation"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E52243-F416-7A82-4CBD-2B85D7B026C9}"/>
              </a:ext>
            </a:extLst>
          </p:cNvPr>
          <p:cNvSpPr txBox="1"/>
          <p:nvPr/>
        </p:nvSpPr>
        <p:spPr>
          <a:xfrm>
            <a:off x="3547834" y="6009839"/>
            <a:ext cx="65922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salary = salary * 1.1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works.company_name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"First Bank Corporation"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and ID in 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distinct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manager_id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manages)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A9C596-18FF-CA8C-A256-5552149B18A8}"/>
              </a:ext>
            </a:extLst>
          </p:cNvPr>
          <p:cNvSpPr txBox="1"/>
          <p:nvPr/>
        </p:nvSpPr>
        <p:spPr>
          <a:xfrm>
            <a:off x="3547834" y="8174990"/>
            <a:ext cx="8883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works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="Small Bank Corporation"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F507EC-65A9-B5B8-59B2-2480ADB94ECC}"/>
              </a:ext>
            </a:extLst>
          </p:cNvPr>
          <p:cNvSpPr/>
          <p:nvPr/>
        </p:nvSpPr>
        <p:spPr>
          <a:xfrm>
            <a:off x="3185234" y="4388791"/>
            <a:ext cx="3626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2F3DE9E-EDC1-DDAD-4AC6-48E609DC118F}"/>
              </a:ext>
            </a:extLst>
          </p:cNvPr>
          <p:cNvSpPr/>
          <p:nvPr/>
        </p:nvSpPr>
        <p:spPr>
          <a:xfrm>
            <a:off x="3151571" y="6009839"/>
            <a:ext cx="3770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08EA8A-109A-2FDC-788D-A54A9E2534B5}"/>
              </a:ext>
            </a:extLst>
          </p:cNvPr>
          <p:cNvSpPr/>
          <p:nvPr/>
        </p:nvSpPr>
        <p:spPr>
          <a:xfrm>
            <a:off x="3167601" y="8083416"/>
            <a:ext cx="3626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A2D164-9351-F35A-3764-771774FDC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70" y="1585638"/>
            <a:ext cx="8444482" cy="21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9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EADBDB-6D72-4D03-FA0A-FF583E1947C3}"/>
              </a:ext>
            </a:extLst>
          </p:cNvPr>
          <p:cNvSpPr txBox="1"/>
          <p:nvPr/>
        </p:nvSpPr>
        <p:spPr>
          <a:xfrm>
            <a:off x="1042837" y="5406571"/>
            <a:ext cx="44834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M.memb_no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M.name 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member M, book B, borrowed C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C.memb_no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M.memb_no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and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B.isbn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C.isbn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and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B.publisher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"McGraw-Hill"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8DA3DE-BE91-453B-6A54-84C490D7CD13}"/>
              </a:ext>
            </a:extLst>
          </p:cNvPr>
          <p:cNvSpPr/>
          <p:nvPr/>
        </p:nvSpPr>
        <p:spPr>
          <a:xfrm>
            <a:off x="527821" y="5413718"/>
            <a:ext cx="374911" cy="406265"/>
          </a:xfrm>
          <a:prstGeom prst="rect">
            <a:avLst/>
          </a:prstGeom>
          <a:noFill/>
        </p:spPr>
        <p:txBody>
          <a:bodyPr wrap="none" lIns="97536" tIns="48768" rIns="97536" bIns="48768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40500E-8FD1-DEDB-25BB-C417F9D830B9}"/>
              </a:ext>
            </a:extLst>
          </p:cNvPr>
          <p:cNvSpPr/>
          <p:nvPr/>
        </p:nvSpPr>
        <p:spPr>
          <a:xfrm>
            <a:off x="5877902" y="5406571"/>
            <a:ext cx="389337" cy="406265"/>
          </a:xfrm>
          <a:prstGeom prst="rect">
            <a:avLst/>
          </a:prstGeom>
          <a:noFill/>
        </p:spPr>
        <p:txBody>
          <a:bodyPr wrap="none" lIns="97536" tIns="48768" rIns="97536" bIns="48768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4CFA88-37E3-D18A-FA1C-062FF4960587}"/>
              </a:ext>
            </a:extLst>
          </p:cNvPr>
          <p:cNvSpPr txBox="1"/>
          <p:nvPr/>
        </p:nvSpPr>
        <p:spPr>
          <a:xfrm>
            <a:off x="961340" y="7508449"/>
            <a:ext cx="4920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M.memb_no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M.name,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B.publisher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member M, book B, borrowed C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C.memb_no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M.memb_no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and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B.isbn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C.isbn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B.publisher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M.memb_no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M.name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count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548151-14C8-8489-EEF9-2D96509BA7D0}"/>
              </a:ext>
            </a:extLst>
          </p:cNvPr>
          <p:cNvSpPr/>
          <p:nvPr/>
        </p:nvSpPr>
        <p:spPr>
          <a:xfrm>
            <a:off x="5877902" y="7473842"/>
            <a:ext cx="443199" cy="406265"/>
          </a:xfrm>
          <a:prstGeom prst="rect">
            <a:avLst/>
          </a:prstGeom>
          <a:noFill/>
        </p:spPr>
        <p:txBody>
          <a:bodyPr wrap="square" lIns="97536" tIns="48768" rIns="97536" bIns="48768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d.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2C8E09-70A1-B6C8-2D06-8984BCDDD34C}"/>
              </a:ext>
            </a:extLst>
          </p:cNvPr>
          <p:cNvSpPr txBox="1"/>
          <p:nvPr/>
        </p:nvSpPr>
        <p:spPr>
          <a:xfrm>
            <a:off x="6321101" y="7516932"/>
            <a:ext cx="65547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avg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borrowed_count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avg_borrowed_count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,count(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b.isbn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borrowed_count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member as M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join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borrowed as B on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M.memb_no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B.memb_no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memb_no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)as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member_borrowed_count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284EED-1232-9A62-1FB1-08F217B07DFB}"/>
              </a:ext>
            </a:extLst>
          </p:cNvPr>
          <p:cNvSpPr/>
          <p:nvPr/>
        </p:nvSpPr>
        <p:spPr>
          <a:xfrm>
            <a:off x="527821" y="7473843"/>
            <a:ext cx="374911" cy="406265"/>
          </a:xfrm>
          <a:prstGeom prst="rect">
            <a:avLst/>
          </a:prstGeom>
          <a:noFill/>
        </p:spPr>
        <p:txBody>
          <a:bodyPr wrap="none" lIns="97536" tIns="48768" rIns="97536" bIns="48768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011579-BF38-65CC-D44F-EA5BEE4B0D62}"/>
              </a:ext>
            </a:extLst>
          </p:cNvPr>
          <p:cNvSpPr txBox="1"/>
          <p:nvPr/>
        </p:nvSpPr>
        <p:spPr>
          <a:xfrm>
            <a:off x="6267412" y="5406571"/>
            <a:ext cx="5611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M.memb_no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M.name 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member M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exist 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isbn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book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B.publisher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="McGraw-Hill")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 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isbn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borrowed E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where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memb_no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M.memb_no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D842E31-7F53-BBA1-8E87-D40B2260A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209041"/>
          </a:xfrm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zh-CN" altLang="en-US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第二次作业 </a:t>
            </a:r>
            <a:r>
              <a:rPr lang="en-US" altLang="zh-CN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3.21</a:t>
            </a:r>
            <a:endParaRPr lang="zh-CN" altLang="en-US" sz="4800" b="1" spc="42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8180789-7218-BA52-37E7-3FC5D28B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9" y="1460263"/>
            <a:ext cx="8071234" cy="36092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BEBC2A-C717-35A6-25B4-5AEDA11C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377" y="1798861"/>
            <a:ext cx="4419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4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第三次作业 </a:t>
            </a:r>
            <a:r>
              <a:rPr lang="en-US" altLang="zh-CN" sz="4800" spc="427" dirty="0"/>
              <a:t>4.7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6658F4-23E1-19D5-1C21-668A5858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41" y="5805500"/>
            <a:ext cx="11721863" cy="2363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BDECE9-A039-63D8-EFFB-52819969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249" y="1943812"/>
            <a:ext cx="10326445" cy="30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67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第三次作业 </a:t>
            </a:r>
            <a:r>
              <a:rPr lang="en-US" altLang="zh-CN" sz="4800" spc="427" dirty="0"/>
              <a:t>4.7</a:t>
            </a:r>
            <a:endParaRPr lang="zh-CN" altLang="en-US" sz="4800" spc="427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6F1EC9-37B2-91A7-83B6-041F29017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53" y="1660041"/>
            <a:ext cx="7258050" cy="3438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7962A6-C4A5-EA1F-707D-C04AE75D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53" y="5474184"/>
            <a:ext cx="6048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700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第三次作业 </a:t>
            </a:r>
            <a:r>
              <a:rPr lang="en-US" altLang="zh-CN" sz="4800" spc="427" dirty="0"/>
              <a:t>4.16</a:t>
            </a:r>
            <a:endParaRPr lang="zh-CN" altLang="en-US" sz="4800" spc="427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E5DC76-64C4-8A29-C715-D9A8F9A32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0" r="4528"/>
          <a:stretch/>
        </p:blipFill>
        <p:spPr>
          <a:xfrm>
            <a:off x="2210571" y="3588560"/>
            <a:ext cx="9175328" cy="43217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7E039D-7669-71FA-090E-4CC523F6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843336"/>
            <a:ext cx="10040946" cy="12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768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第三次作业 </a:t>
            </a:r>
            <a:r>
              <a:rPr lang="en-US" altLang="zh-CN" sz="4800" spc="427" dirty="0"/>
              <a:t>4.16</a:t>
            </a:r>
            <a:endParaRPr lang="zh-CN" altLang="en-US" sz="4800" spc="427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37998D-4313-EF9D-DDED-EC6E46E2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37" y="1326807"/>
            <a:ext cx="11152124" cy="65764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27D80F-8295-2CDA-6A7B-04852584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06" y="8059967"/>
            <a:ext cx="9852387" cy="169363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F78CF2F-CE17-4216-79D6-4831B1E3278D}"/>
              </a:ext>
            </a:extLst>
          </p:cNvPr>
          <p:cNvSpPr/>
          <p:nvPr/>
        </p:nvSpPr>
        <p:spPr>
          <a:xfrm>
            <a:off x="3518115" y="8601559"/>
            <a:ext cx="1844300" cy="309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38715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第一次作业 </a:t>
            </a:r>
            <a:r>
              <a:rPr lang="en-US" altLang="zh-CN" sz="4800" spc="427" dirty="0"/>
              <a:t>2.1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CBDA7A-FD99-2297-D8F2-CCA1DEFC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40" y="1587474"/>
            <a:ext cx="9095519" cy="8061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3C8FDB-5CA3-F967-DAA6-1F774661F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82" y="2393575"/>
            <a:ext cx="7772400" cy="2092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EDE769-30EE-A781-0463-C23F26B65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718" y="5678767"/>
            <a:ext cx="6681363" cy="16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6438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第四次作业 </a:t>
            </a:r>
            <a:r>
              <a:rPr lang="en-US" altLang="zh-CN" sz="4800" spc="427" dirty="0"/>
              <a:t>7.1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9843C6-2AF1-A74C-E556-959334E7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72" y="1286473"/>
            <a:ext cx="7772400" cy="30389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76164E-E933-8326-C284-6749E027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15" y="4778024"/>
            <a:ext cx="7204057" cy="4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183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第四次作业 </a:t>
            </a:r>
            <a:r>
              <a:rPr lang="en-US" altLang="zh-CN" sz="4800" spc="427" dirty="0"/>
              <a:t>7.6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D8CF75-F4F7-0EB9-4B94-6D2B9AF5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59" y="4728882"/>
            <a:ext cx="7262813" cy="4026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640A99-6345-80E5-8C75-5A71D74A8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659" y="2020273"/>
            <a:ext cx="7772400" cy="235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720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第四次作业 </a:t>
            </a:r>
            <a:r>
              <a:rPr lang="en-US" altLang="zh-CN" sz="4800" spc="427" dirty="0"/>
              <a:t>7.27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890F78-1074-60D8-4016-544FDBC1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12" y="1590644"/>
            <a:ext cx="8332694" cy="30022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150ABC-BB7D-7AEE-C35E-13CAC47E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871" y="5467573"/>
            <a:ext cx="7521575" cy="26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031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第四次作业 </a:t>
            </a:r>
            <a:r>
              <a:rPr lang="en-US" altLang="zh-CN" sz="4800" spc="427" dirty="0"/>
              <a:t>7.30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A8F134-7680-77E0-3AF7-B6773B90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5031437"/>
            <a:ext cx="7350934" cy="23567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0B3599-FEB5-2DE0-9C77-610363A8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44" y="1534520"/>
            <a:ext cx="9668319" cy="26278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A81583-F8D0-2DD8-66B5-2B275600C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544" y="4317028"/>
            <a:ext cx="2617312" cy="5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448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第四次作业 </a:t>
            </a:r>
            <a:r>
              <a:rPr lang="en-US" altLang="zh-CN" sz="4800" spc="427" dirty="0"/>
              <a:t>7.30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F019ED-460E-E91F-980E-1C753125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381" y="2844789"/>
            <a:ext cx="6755533" cy="29380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A7BABB-9CFE-6170-3DBF-F2FC4C1C9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91" y="1917143"/>
            <a:ext cx="8826807" cy="5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3308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第四次作业 </a:t>
            </a:r>
            <a:r>
              <a:rPr lang="en-US" altLang="zh-CN" sz="4800" spc="427" dirty="0"/>
              <a:t>7.30</a:t>
            </a:r>
            <a:endParaRPr lang="zh-CN" altLang="en-US" dirty="0"/>
          </a:p>
        </p:txBody>
      </p:sp>
      <p:pic>
        <p:nvPicPr>
          <p:cNvPr id="11" name="图片 10" descr="文本, 信件&#10;&#10;描述已自动生成">
            <a:extLst>
              <a:ext uri="{FF2B5EF4-FFF2-40B4-BE49-F238E27FC236}">
                <a16:creationId xmlns:a16="http://schemas.microsoft.com/office/drawing/2014/main" id="{21FA8F49-5621-FDF7-0A38-883B221B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88" y="2774046"/>
            <a:ext cx="10022423" cy="46125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BCD6E5-A181-8597-1D28-3EE951AD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22" y="1631949"/>
            <a:ext cx="10238756" cy="89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3956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第四次作业 </a:t>
            </a:r>
            <a:r>
              <a:rPr lang="en-US" altLang="zh-CN" sz="4800" spc="427" dirty="0"/>
              <a:t>7.30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433B2A-C7DC-FDD4-12E2-773C5DA79BDA}"/>
                  </a:ext>
                </a:extLst>
              </p:cNvPr>
              <p:cNvSpPr txBox="1"/>
              <p:nvPr/>
            </p:nvSpPr>
            <p:spPr>
              <a:xfrm>
                <a:off x="1907381" y="2604415"/>
                <a:ext cx="9722644" cy="6694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200" b="0" i="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正则覆盖中没有多余的函数依赖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200" b="0" i="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所以属性集是正则覆盖中其它函数依赖组成的子集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200" b="0" i="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所以三个函数依赖都有自己的关系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𝐴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𝐵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altLang="zh-CN" sz="2200" b="0" i="1" dirty="0">
                  <a:effectLst/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𝐵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𝐷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altLang="zh-CN" sz="2200" b="0" i="1" dirty="0">
                  <a:effectLst/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(</m:t>
                      </m:r>
                      <m:r>
                        <a:rPr lang="en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𝐷</m:t>
                      </m:r>
                      <m:r>
                        <a:rPr lang="en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</m:t>
                      </m:r>
                      <m:r>
                        <a:rPr lang="en-US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𝐴</m:t>
                      </m:r>
                      <m:r>
                        <a:rPr lang="en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" altLang="zh-CN" sz="2200" b="0" i="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" altLang="zh-CN" sz="2200" b="0" i="1" dirty="0" smtClean="0">
                        <a:effectLst/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𝐴</m:t>
                    </m:r>
                    <m:r>
                      <a:rPr lang="en-US" altLang="zh-CN" sz="2200" b="0" i="1" dirty="0" smtClean="0">
                        <a:effectLst/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en-US" sz="2200" b="0" i="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是超码且上述关系没有原关系的超码，所以需要添加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4</m:t>
                          </m:r>
                        </m:sub>
                      </m:sSub>
                      <m:r>
                        <a:rPr lang="en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(</m:t>
                      </m:r>
                      <m:r>
                        <a:rPr lang="en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𝐴</m:t>
                      </m:r>
                      <m:r>
                        <a:rPr lang="en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 </m:t>
                      </m:r>
                      <m:r>
                        <a:rPr lang="en-US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𝐺</m:t>
                      </m:r>
                      <m:r>
                        <a:rPr lang="en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" altLang="zh-CN" sz="2200" b="0" i="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200" b="0" i="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最终结果为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𝐴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𝐵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altLang="zh-CN" sz="2200" b="0" i="1" dirty="0">
                  <a:effectLst/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𝐵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𝐷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altLang="zh-CN" sz="2200" b="0" i="1" dirty="0">
                  <a:effectLst/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𝐷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altLang="zh-CN" sz="2200" b="0" i="1" dirty="0">
                  <a:effectLst/>
                  <a:latin typeface="Cambria Math" panose="02040503050406030204" pitchFamily="18" charset="0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a:rPr lang="en" altLang="zh-CN" sz="2200" b="0" i="1" dirty="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4</m:t>
                          </m:r>
                        </m:sub>
                      </m:sSub>
                      <m:r>
                        <a:rPr lang="en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(</m:t>
                      </m:r>
                      <m:r>
                        <a:rPr lang="en-US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𝐴</m:t>
                      </m:r>
                      <m:r>
                        <a:rPr lang="en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</m:t>
                      </m:r>
                      <m:r>
                        <a:rPr lang="en-US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𝐺</m:t>
                      </m:r>
                      <m:r>
                        <a:rPr lang="en" altLang="zh-CN" sz="2200" b="0" i="1" dirty="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" altLang="zh-CN" sz="2200" b="0" i="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433B2A-C7DC-FDD4-12E2-773C5DA79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381" y="2604415"/>
                <a:ext cx="9722644" cy="6694140"/>
              </a:xfrm>
              <a:prstGeom prst="rect">
                <a:avLst/>
              </a:prstGeom>
              <a:blipFill>
                <a:blip r:embed="rId3"/>
                <a:stretch>
                  <a:fillRect l="-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7B66D95-E05A-3EF5-7741-2CD516B8B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37" y="1604494"/>
            <a:ext cx="10303131" cy="8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139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第四次作业 </a:t>
            </a:r>
            <a:r>
              <a:rPr lang="en-US" altLang="zh-CN" sz="4800" spc="427" dirty="0"/>
              <a:t>7.30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91D803-A0B1-77EF-05A3-6EF332E2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53" y="1627735"/>
            <a:ext cx="8612094" cy="41009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A4C5D6-A868-11FF-8CC2-DC88A0A1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03" y="6025030"/>
            <a:ext cx="4313529" cy="19490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B8B9105-D168-E004-E75E-27AEFE498035}"/>
              </a:ext>
            </a:extLst>
          </p:cNvPr>
          <p:cNvSpPr txBox="1"/>
          <p:nvPr/>
        </p:nvSpPr>
        <p:spPr>
          <a:xfrm>
            <a:off x="1479177" y="6025030"/>
            <a:ext cx="4459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a)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6133AF-5769-2ABA-AC85-1F798596B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343" y="5933515"/>
            <a:ext cx="5659487" cy="21321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125A0CD-36FD-B1C5-7C83-297CD33263BB}"/>
              </a:ext>
            </a:extLst>
          </p:cNvPr>
          <p:cNvSpPr txBox="1"/>
          <p:nvPr/>
        </p:nvSpPr>
        <p:spPr>
          <a:xfrm>
            <a:off x="6687671" y="6025029"/>
            <a:ext cx="4603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486279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第四次作业 </a:t>
            </a:r>
            <a:r>
              <a:rPr lang="en-US" altLang="zh-CN" sz="4800" spc="427" dirty="0"/>
              <a:t>7.30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B9105-D168-E004-E75E-27AEFE498035}"/>
              </a:ext>
            </a:extLst>
          </p:cNvPr>
          <p:cNvSpPr txBox="1"/>
          <p:nvPr/>
        </p:nvSpPr>
        <p:spPr>
          <a:xfrm>
            <a:off x="1116107" y="1675213"/>
            <a:ext cx="4267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c)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25A0CD-36FD-B1C5-7C83-297CD33263BB}"/>
              </a:ext>
            </a:extLst>
          </p:cNvPr>
          <p:cNvSpPr txBox="1"/>
          <p:nvPr/>
        </p:nvSpPr>
        <p:spPr>
          <a:xfrm>
            <a:off x="1116107" y="4384357"/>
            <a:ext cx="4603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d)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F51DA1-0FCB-D2D0-C5C8-777628D4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7" y="1734114"/>
            <a:ext cx="6051175" cy="2119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320EAA-1221-C6AC-6D68-3FAB0622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99" y="4417439"/>
            <a:ext cx="3022600" cy="228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F184A5-9F55-5745-5B73-280BACE20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899" y="5503970"/>
            <a:ext cx="2794000" cy="469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FEDF58-2165-E5EE-7593-F307C3291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199" y="4701261"/>
            <a:ext cx="2806700" cy="520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5D92B0-BEEE-D965-BCE9-E3079FFD6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199" y="6069802"/>
            <a:ext cx="2449764" cy="6804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303E10-7209-CC43-73DE-5D72D69A4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2097" y="7267458"/>
            <a:ext cx="2807822" cy="137564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89C559-AAC8-4A53-71C7-C4E77CC7059C}"/>
              </a:ext>
            </a:extLst>
          </p:cNvPr>
          <p:cNvSpPr txBox="1"/>
          <p:nvPr/>
        </p:nvSpPr>
        <p:spPr>
          <a:xfrm>
            <a:off x="1116107" y="7267458"/>
            <a:ext cx="4507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3908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第四次作业 </a:t>
            </a:r>
            <a:r>
              <a:rPr lang="en-US" altLang="zh-CN" sz="4800" spc="427" dirty="0"/>
              <a:t>7.30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B9105-D168-E004-E75E-27AEFE498035}"/>
              </a:ext>
            </a:extLst>
          </p:cNvPr>
          <p:cNvSpPr txBox="1"/>
          <p:nvPr/>
        </p:nvSpPr>
        <p:spPr>
          <a:xfrm>
            <a:off x="1116107" y="1675213"/>
            <a:ext cx="3915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89C559-AAC8-4A53-71C7-C4E77CC7059C}"/>
              </a:ext>
            </a:extLst>
          </p:cNvPr>
          <p:cNvSpPr txBox="1"/>
          <p:nvPr/>
        </p:nvSpPr>
        <p:spPr>
          <a:xfrm>
            <a:off x="1116107" y="5068469"/>
            <a:ext cx="4507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B6CA41-712F-CB26-D70A-0AA98D72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59" y="1472211"/>
            <a:ext cx="5438588" cy="38424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09E5BE-251B-535C-C2DC-5F07099AD240}"/>
                  </a:ext>
                </a:extLst>
              </p:cNvPr>
              <p:cNvSpPr txBox="1"/>
              <p:nvPr/>
            </p:nvSpPr>
            <p:spPr>
              <a:xfrm>
                <a:off x="2118659" y="5068469"/>
                <a:ext cx="66245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分解</m:t>
                    </m:r>
                  </m:oMath>
                </a14:m>
                <a:r>
                  <a:rPr lang="zh-CN" altLang="en-US" dirty="0"/>
                  <a:t>结果为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09E5BE-251B-535C-C2DC-5F07099A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9" y="5068469"/>
                <a:ext cx="6624508" cy="492443"/>
              </a:xfrm>
              <a:prstGeom prst="rect">
                <a:avLst/>
              </a:prstGeom>
              <a:blipFill>
                <a:blip r:embed="rId3"/>
                <a:stretch>
                  <a:fillRect t="-14815" b="-27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4545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第一次作业 </a:t>
            </a:r>
            <a:r>
              <a:rPr lang="en-US" altLang="zh-CN" sz="4800" spc="427" dirty="0"/>
              <a:t>2.6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BD4AE8-FD00-2A28-DB12-34A8ECC00C97}"/>
              </a:ext>
            </a:extLst>
          </p:cNvPr>
          <p:cNvSpPr txBox="1"/>
          <p:nvPr/>
        </p:nvSpPr>
        <p:spPr>
          <a:xfrm>
            <a:off x="1850886" y="6399761"/>
            <a:ext cx="4479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93B64A0-1640-28E2-59D0-3914F6978F8A}"/>
                  </a:ext>
                </a:extLst>
              </p:cNvPr>
              <p:cNvSpPr txBox="1"/>
              <p:nvPr/>
            </p:nvSpPr>
            <p:spPr>
              <a:xfrm>
                <a:off x="1711741" y="6906530"/>
                <a:ext cx="9925879" cy="1554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𝑝𝑒𝑟𝑠𝑜𝑛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𝑛𝑎𝑚𝑒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𝑀𝑖𝑎𝑚𝑖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𝑒𝑚𝑝𝑙𝑜𝑦𝑒𝑒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b="0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𝑝𝑒𝑟𝑠𝑜𝑛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𝑛𝑎𝑚𝑒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𝑠𝑎𝑙𝑎𝑟𝑦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&gt;100000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𝑤𝑜𝑟𝑘𝑠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𝑝𝑒𝑟𝑠𝑜𝑛</m:t>
                        </m:r>
                        <m:r>
                          <m:rPr>
                            <m:lit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𝑛𝑎𝑚𝑒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𝑠𝑎𝑙𝑎𝑟𝑦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&gt;100000∧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𝑀𝑖𝑎𝑚𝑖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" 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𝑒𝑚𝑝𝑙𝑜𝑦𝑒𝑒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𝑤𝑜𝑟𝑘𝑠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93B64A0-1640-28E2-59D0-3914F6978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741" y="6906530"/>
                <a:ext cx="9925879" cy="1554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A623087-5C9F-864D-54CD-6A4F4AE27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576" y="1321534"/>
            <a:ext cx="7772400" cy="20921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7846C1-CB1A-557D-583B-804B3EE32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818" y="3696382"/>
            <a:ext cx="8543163" cy="22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494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第五次作业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A0DE8F-F134-CC83-0009-12BF938A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77" y="1170095"/>
            <a:ext cx="7801535" cy="25519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30BC9C-DD4B-DD77-2890-7E47DB9E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98" y="3721998"/>
            <a:ext cx="4828303" cy="58771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F4BDFD-36AB-6A0E-818B-41CA07D62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804"/>
          <a:stretch/>
        </p:blipFill>
        <p:spPr>
          <a:xfrm>
            <a:off x="6178674" y="4738150"/>
            <a:ext cx="6020971" cy="374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9923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第五次作业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367BAD-6839-88F1-2901-DAC7C0BD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4" y="1471111"/>
            <a:ext cx="10278039" cy="7207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3A70D9-E83B-F427-435D-151E604A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72" y="2058895"/>
            <a:ext cx="8054415" cy="32497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624054-98D4-E612-612E-BADF2F596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064" y="5308676"/>
            <a:ext cx="8054414" cy="38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7711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第五次作业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8F7C9E-AE49-4F80-3C20-0F03BFCFF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26"/>
          <a:stretch/>
        </p:blipFill>
        <p:spPr>
          <a:xfrm>
            <a:off x="532050" y="1454503"/>
            <a:ext cx="11940699" cy="23670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1057BF-17D8-025D-AC03-F47C633D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32" y="4361347"/>
            <a:ext cx="10221736" cy="27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5114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第五次作业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8F7C9E-AE49-4F80-3C20-0F03BFCFF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10"/>
          <a:stretch/>
        </p:blipFill>
        <p:spPr>
          <a:xfrm>
            <a:off x="798854" y="1557866"/>
            <a:ext cx="11539123" cy="33189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8C29B1-10AA-6831-C7B0-11B0C9B35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54" y="5264570"/>
            <a:ext cx="11672198" cy="344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4498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第六次作业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A5CE1B-8B0B-8B97-6010-7A74EBD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60" y="2313906"/>
            <a:ext cx="9489280" cy="51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4444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第六次作业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0B2E39-ACD9-73EE-C2AC-CBD19942C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81" y="2214283"/>
            <a:ext cx="9904144" cy="57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68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第一次作业 </a:t>
            </a:r>
            <a:r>
              <a:rPr lang="en-US" altLang="zh-CN" sz="4800" spc="427" dirty="0"/>
              <a:t>2.7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BD4AE8-FD00-2A28-DB12-34A8ECC00C97}"/>
              </a:ext>
            </a:extLst>
          </p:cNvPr>
          <p:cNvSpPr txBox="1"/>
          <p:nvPr/>
        </p:nvSpPr>
        <p:spPr>
          <a:xfrm>
            <a:off x="2012777" y="6505766"/>
            <a:ext cx="4479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93B64A0-1640-28E2-59D0-3914F6978F8A}"/>
                  </a:ext>
                </a:extLst>
              </p:cNvPr>
              <p:cNvSpPr txBox="1"/>
              <p:nvPr/>
            </p:nvSpPr>
            <p:spPr>
              <a:xfrm>
                <a:off x="2012777" y="6998209"/>
                <a:ext cx="9925879" cy="956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𝑏𝑟𝑎𝑛𝑐h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𝑛𝑎𝑚𝑒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𝑏𝑟𝑎𝑛𝑐h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𝐶h𝑖𝑐𝑎𝑔𝑜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𝑏𝑟𝑎𝑛𝑐h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b="0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𝑏𝑟𝑎𝑛𝑐h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𝐷𝑜𝑤𝑛𝑡𝑜𝑤𝑛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" 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𝑏𝑜𝑟𝑟𝑤𝑒𝑟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𝑙𝑜𝑎𝑛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93B64A0-1640-28E2-59D0-3914F6978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777" y="6998209"/>
                <a:ext cx="9925879" cy="9567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6B5483A-F7FA-D44C-3B07-BDB9CD693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854" y="1771390"/>
            <a:ext cx="8774747" cy="18589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7B446F-5769-F83D-57F7-600FCC7D7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027" y="3413166"/>
            <a:ext cx="7772400" cy="29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867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第一次作业 </a:t>
            </a:r>
            <a:r>
              <a:rPr lang="en-US" altLang="zh-CN" sz="4800" spc="427" dirty="0"/>
              <a:t>2.8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BD4AE8-FD00-2A28-DB12-34A8ECC00C97}"/>
              </a:ext>
            </a:extLst>
          </p:cNvPr>
          <p:cNvSpPr txBox="1"/>
          <p:nvPr/>
        </p:nvSpPr>
        <p:spPr>
          <a:xfrm>
            <a:off x="554724" y="6505766"/>
            <a:ext cx="4479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93B64A0-1640-28E2-59D0-3914F6978F8A}"/>
                  </a:ext>
                </a:extLst>
              </p:cNvPr>
              <p:cNvSpPr txBox="1"/>
              <p:nvPr/>
            </p:nvSpPr>
            <p:spPr>
              <a:xfrm>
                <a:off x="554725" y="6998209"/>
                <a:ext cx="12352892" cy="10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𝑝𝑒𝑟𝑠𝑜𝑛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𝑛𝑎𝑚𝑒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𝑤𝑜𝑟𝑘𝑠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𝑝𝑒𝑟𝑠𝑜𝑛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𝑛𝑎𝑚𝑒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𝑐𝑜𝑚𝑝𝑎𝑛𝑦</m:t>
                            </m:r>
                            <m:r>
                              <m:rPr>
                                <m:lit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𝑛𝑎𝑚𝑒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="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𝐵𝑖𝑔𝐵𝑎𝑛𝑘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"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𝑤𝑜𝑟𝑘𝑠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93B64A0-1640-28E2-59D0-3914F6978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25" y="6998209"/>
                <a:ext cx="12352892" cy="10912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526FA15-5D9F-3C5C-A36E-0AF26C14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58" y="7643243"/>
            <a:ext cx="11401425" cy="514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A3B3E4-26E1-450C-4784-B52A304F0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88" y="4240182"/>
            <a:ext cx="8477623" cy="20101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094B8A-186A-9BF8-66D9-49E15B8A8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199" y="1892620"/>
            <a:ext cx="7772400" cy="20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10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spc="427" dirty="0"/>
              <a:t>第一次作业 </a:t>
            </a:r>
            <a:r>
              <a:rPr lang="en-US" altLang="zh-CN" sz="4800" spc="427" dirty="0"/>
              <a:t>2.15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BD4AE8-FD00-2A28-DB12-34A8ECC00C97}"/>
              </a:ext>
            </a:extLst>
          </p:cNvPr>
          <p:cNvSpPr txBox="1"/>
          <p:nvPr/>
        </p:nvSpPr>
        <p:spPr>
          <a:xfrm>
            <a:off x="554724" y="6714824"/>
            <a:ext cx="4479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93B64A0-1640-28E2-59D0-3914F6978F8A}"/>
                  </a:ext>
                </a:extLst>
              </p:cNvPr>
              <p:cNvSpPr txBox="1"/>
              <p:nvPr/>
            </p:nvSpPr>
            <p:spPr>
              <a:xfrm>
                <a:off x="651908" y="7333083"/>
                <a:ext cx="12352892" cy="139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𝑙𝑜𝑎𝑛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𝑎𝑚𝑜𝑢𝑛𝑡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&gt;10000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𝑙𝑜𝑎𝑛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b="0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𝑏𝑎𝑙𝑎𝑛𝑐𝑒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&gt;6000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𝑑𝑒𝑝𝑜𝑠𝑖𝑡𝑜𝑟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𝑎𝑐𝑐𝑜𝑢𝑛𝑡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𝑏𝑎𝑙𝑎𝑛𝑐𝑒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&gt;6000∧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𝑏𝑟𝑎𝑛𝑐h</m:t>
                        </m:r>
                        <m:r>
                          <m:rPr>
                            <m:lit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𝑛𝑎𝑚𝑒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𝑈𝑝𝑡𝑜𝑤𝑛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𝑑𝑒𝑝𝑜𝑠𝑖𝑡𝑜𝑟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𝑎𝑐𝑐𝑜𝑢𝑛𝑡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93B64A0-1640-28E2-59D0-3914F6978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08" y="7333083"/>
                <a:ext cx="12352892" cy="1393458"/>
              </a:xfrm>
              <a:prstGeom prst="rect">
                <a:avLst/>
              </a:prstGeom>
              <a:blipFill>
                <a:blip r:embed="rId2"/>
                <a:stretch>
                  <a:fillRect l="-617" b="-3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7E8D737-EBB5-0BC2-84A4-2D6DB3BE1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1361933"/>
            <a:ext cx="7772400" cy="2927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73D839-F432-87B7-0514-2F4FD3346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503" y="4213978"/>
            <a:ext cx="8179097" cy="25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014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209041"/>
          </a:xfrm>
        </p:spPr>
        <p:txBody>
          <a:bodyPr/>
          <a:lstStyle/>
          <a:p>
            <a:pPr algn="ctr"/>
            <a:r>
              <a:rPr lang="zh-CN" altLang="en-US" sz="4800" spc="427" dirty="0"/>
              <a:t>第二次作业 </a:t>
            </a:r>
            <a:r>
              <a:rPr lang="en-US" altLang="zh-CN" sz="4400" spc="427" dirty="0"/>
              <a:t>3.8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0DA5ED-57F9-B0CC-126B-E1DCB955F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34"/>
          <a:stretch/>
        </p:blipFill>
        <p:spPr>
          <a:xfrm>
            <a:off x="2250328" y="6370050"/>
            <a:ext cx="8504144" cy="2282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4154CF-E9CB-6AF9-02D6-63539AF09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29" y="2347980"/>
            <a:ext cx="8396451" cy="30577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6ED937-267D-F3EE-5B5C-055D94C25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220" y="1463123"/>
            <a:ext cx="9738360" cy="7646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18A4B0-B668-FA10-650E-8C23A2EB6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129" y="5525934"/>
            <a:ext cx="7759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83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7FBE0-92D7-4377-AF31-F3212C89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209041"/>
          </a:xfrm>
        </p:spPr>
        <p:txBody>
          <a:bodyPr/>
          <a:lstStyle/>
          <a:p>
            <a:pPr algn="ctr"/>
            <a:r>
              <a:rPr lang="zh-CN" altLang="en-US" sz="4800" spc="427" dirty="0"/>
              <a:t>第二次作业 </a:t>
            </a:r>
            <a:r>
              <a:rPr lang="en-US" altLang="zh-CN" sz="4800" spc="427" dirty="0"/>
              <a:t>3.8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32385E-1CDA-079A-885D-177AF5D58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37"/>
          <a:stretch/>
        </p:blipFill>
        <p:spPr>
          <a:xfrm>
            <a:off x="602780" y="1695855"/>
            <a:ext cx="11799240" cy="5070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876FFD-1228-65C5-5B94-122300D89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22"/>
          <a:stretch/>
        </p:blipFill>
        <p:spPr>
          <a:xfrm>
            <a:off x="667286" y="5511800"/>
            <a:ext cx="11670228" cy="8474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6DD54D-B532-6E6E-9701-37CF91CCD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09"/>
          <a:stretch/>
        </p:blipFill>
        <p:spPr>
          <a:xfrm>
            <a:off x="667286" y="2336397"/>
            <a:ext cx="11799240" cy="25380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3E9578-587B-6C09-5860-492327AF7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01"/>
          <a:stretch/>
        </p:blipFill>
        <p:spPr>
          <a:xfrm>
            <a:off x="602780" y="6599784"/>
            <a:ext cx="11670228" cy="234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492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F5626E-7D98-CD88-EED3-4D3D31363964}"/>
              </a:ext>
            </a:extLst>
          </p:cNvPr>
          <p:cNvSpPr txBox="1"/>
          <p:nvPr/>
        </p:nvSpPr>
        <p:spPr>
          <a:xfrm>
            <a:off x="7887909" y="1562123"/>
            <a:ext cx="49987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E.ID,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E.persone_name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E.city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employee as E, works as W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E.ID = W.ID and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"First Bank Corporation"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B204E1-63F2-46F2-228B-5C2C0A980A01}"/>
              </a:ext>
            </a:extLst>
          </p:cNvPr>
          <p:cNvSpPr/>
          <p:nvPr/>
        </p:nvSpPr>
        <p:spPr>
          <a:xfrm>
            <a:off x="7509153" y="1535425"/>
            <a:ext cx="424603" cy="406265"/>
          </a:xfrm>
          <a:prstGeom prst="rect">
            <a:avLst/>
          </a:prstGeom>
          <a:noFill/>
        </p:spPr>
        <p:txBody>
          <a:bodyPr wrap="square" lIns="97536" tIns="48768" rIns="97536" bIns="48768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B730DB-802A-9D8F-B46F-74C687097F16}"/>
              </a:ext>
            </a:extLst>
          </p:cNvPr>
          <p:cNvSpPr/>
          <p:nvPr/>
        </p:nvSpPr>
        <p:spPr>
          <a:xfrm>
            <a:off x="7509153" y="3278175"/>
            <a:ext cx="442237" cy="406265"/>
          </a:xfrm>
          <a:prstGeom prst="rect">
            <a:avLst/>
          </a:prstGeom>
          <a:noFill/>
        </p:spPr>
        <p:txBody>
          <a:bodyPr wrap="square" lIns="97536" tIns="48768" rIns="97536" bIns="48768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A415CF-6781-ED9C-5D27-B72D7080C3AC}"/>
              </a:ext>
            </a:extLst>
          </p:cNvPr>
          <p:cNvSpPr txBox="1"/>
          <p:nvPr/>
        </p:nvSpPr>
        <p:spPr>
          <a:xfrm>
            <a:off x="7916121" y="3292932"/>
            <a:ext cx="4998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E.ID,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E.persone_name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E.city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employee as E, works as W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E.ID = W.ID 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and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"First Bank Corporation"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and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W.salary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&gt;10000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B22E33-3DB3-836D-9A4C-2DFBE57CAE19}"/>
              </a:ext>
            </a:extLst>
          </p:cNvPr>
          <p:cNvSpPr/>
          <p:nvPr/>
        </p:nvSpPr>
        <p:spPr>
          <a:xfrm>
            <a:off x="7491519" y="5645694"/>
            <a:ext cx="424603" cy="406265"/>
          </a:xfrm>
          <a:prstGeom prst="rect">
            <a:avLst/>
          </a:prstGeom>
          <a:noFill/>
        </p:spPr>
        <p:txBody>
          <a:bodyPr wrap="square" lIns="97536" tIns="48768" rIns="97536" bIns="48768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027BD9-FB5C-220E-051F-506017E814D0}"/>
              </a:ext>
            </a:extLst>
          </p:cNvPr>
          <p:cNvSpPr txBox="1"/>
          <p:nvPr/>
        </p:nvSpPr>
        <p:spPr>
          <a:xfrm>
            <a:off x="7906717" y="5658119"/>
            <a:ext cx="499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works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&gt; "First Bank Corporation"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EA04D5-1B03-DA5C-DE0F-F5544E7C7D79}"/>
              </a:ext>
            </a:extLst>
          </p:cNvPr>
          <p:cNvSpPr/>
          <p:nvPr/>
        </p:nvSpPr>
        <p:spPr>
          <a:xfrm>
            <a:off x="7473885" y="7384561"/>
            <a:ext cx="442237" cy="406265"/>
          </a:xfrm>
          <a:prstGeom prst="rect">
            <a:avLst/>
          </a:prstGeom>
          <a:noFill/>
        </p:spPr>
        <p:txBody>
          <a:bodyPr wrap="square" lIns="97536" tIns="48768" rIns="97536" bIns="48768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d.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306E76-2849-FCBF-451D-BF75A26BFC2F}"/>
              </a:ext>
            </a:extLst>
          </p:cNvPr>
          <p:cNvSpPr txBox="1"/>
          <p:nvPr/>
        </p:nvSpPr>
        <p:spPr>
          <a:xfrm>
            <a:off x="7916123" y="7396330"/>
            <a:ext cx="4998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works</a:t>
            </a:r>
          </a:p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&gt;all(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salary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company_name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"Small Bank Corporation"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727FCE6-D629-8E56-87DE-1382049A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209041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第二次作业 </a:t>
            </a:r>
            <a:r>
              <a:rPr lang="en-US" altLang="zh-CN" sz="4800" b="1" spc="4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3.9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029540-6508-6861-1AC0-25D18A5AC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3"/>
          <a:stretch/>
        </p:blipFill>
        <p:spPr>
          <a:xfrm>
            <a:off x="161356" y="1390442"/>
            <a:ext cx="7347797" cy="79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5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</TotalTime>
  <Words>1052</Words>
  <Application>Microsoft Office PowerPoint</Application>
  <PresentationFormat>自定义</PresentationFormat>
  <Paragraphs>181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等线</vt:lpstr>
      <vt:lpstr>华文行楷</vt:lpstr>
      <vt:lpstr>微软雅黑</vt:lpstr>
      <vt:lpstr>微软雅黑</vt:lpstr>
      <vt:lpstr>Arial</vt:lpstr>
      <vt:lpstr>Calibri</vt:lpstr>
      <vt:lpstr>Cambria Math</vt:lpstr>
      <vt:lpstr>Times New Roman</vt:lpstr>
      <vt:lpstr>Office 主题​​</vt:lpstr>
      <vt:lpstr>PowerPoint 演示文稿</vt:lpstr>
      <vt:lpstr>第一次作业 2.1</vt:lpstr>
      <vt:lpstr>第一次作业 2.6</vt:lpstr>
      <vt:lpstr>第一次作业 2.7</vt:lpstr>
      <vt:lpstr>第一次作业 2.8</vt:lpstr>
      <vt:lpstr>第一次作业 2.15</vt:lpstr>
      <vt:lpstr>第二次作业 3.8</vt:lpstr>
      <vt:lpstr>第二次作业 3.8</vt:lpstr>
      <vt:lpstr>第二次作业 3.9</vt:lpstr>
      <vt:lpstr>第二次作业 3.9</vt:lpstr>
      <vt:lpstr>第二次作业 3.15</vt:lpstr>
      <vt:lpstr>第二次作业 3.15</vt:lpstr>
      <vt:lpstr>第二次作业 3.16</vt:lpstr>
      <vt:lpstr>第二次作业 3.17</vt:lpstr>
      <vt:lpstr>第二次作业 3.21</vt:lpstr>
      <vt:lpstr>第三次作业 4.7</vt:lpstr>
      <vt:lpstr>第三次作业 4.7</vt:lpstr>
      <vt:lpstr>第三次作业 4.16</vt:lpstr>
      <vt:lpstr>第三次作业 4.16</vt:lpstr>
      <vt:lpstr>第四次作业 7.1</vt:lpstr>
      <vt:lpstr>第四次作业 7.6</vt:lpstr>
      <vt:lpstr>第四次作业 7.27</vt:lpstr>
      <vt:lpstr>第四次作业 7.30</vt:lpstr>
      <vt:lpstr>第四次作业 7.30</vt:lpstr>
      <vt:lpstr>第四次作业 7.30</vt:lpstr>
      <vt:lpstr>第四次作业 7.30</vt:lpstr>
      <vt:lpstr>第四次作业 7.30</vt:lpstr>
      <vt:lpstr>第四次作业 7.30</vt:lpstr>
      <vt:lpstr>第四次作业 7.30</vt:lpstr>
      <vt:lpstr>第五次作业</vt:lpstr>
      <vt:lpstr>第五次作业</vt:lpstr>
      <vt:lpstr>第五次作业</vt:lpstr>
      <vt:lpstr>第五次作业</vt:lpstr>
      <vt:lpstr>第六次作业</vt:lpstr>
      <vt:lpstr>第六次作业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交互式SQL(DDL)</dc:title>
  <dc:creator>asud66</dc:creator>
  <cp:lastModifiedBy>Cookie Pie</cp:lastModifiedBy>
  <cp:revision>158</cp:revision>
  <dcterms:created xsi:type="dcterms:W3CDTF">2019-10-12T11:44:33Z</dcterms:created>
  <dcterms:modified xsi:type="dcterms:W3CDTF">2024-06-20T08:49:18Z</dcterms:modified>
</cp:coreProperties>
</file>